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72" r:id="rId2"/>
    <p:sldId id="274" r:id="rId3"/>
    <p:sldId id="275" r:id="rId4"/>
    <p:sldId id="276" r:id="rId5"/>
    <p:sldId id="277" r:id="rId6"/>
    <p:sldId id="287" r:id="rId7"/>
    <p:sldId id="288" r:id="rId8"/>
    <p:sldId id="273" r:id="rId9"/>
    <p:sldId id="290" r:id="rId10"/>
    <p:sldId id="257" r:id="rId11"/>
    <p:sldId id="258" r:id="rId12"/>
    <p:sldId id="259" r:id="rId13"/>
    <p:sldId id="289" r:id="rId14"/>
    <p:sldId id="260" r:id="rId15"/>
    <p:sldId id="261" r:id="rId16"/>
    <p:sldId id="262" r:id="rId17"/>
    <p:sldId id="263" r:id="rId18"/>
    <p:sldId id="286" r:id="rId19"/>
    <p:sldId id="268" r:id="rId20"/>
    <p:sldId id="291" r:id="rId21"/>
    <p:sldId id="278" r:id="rId22"/>
    <p:sldId id="269" r:id="rId23"/>
    <p:sldId id="270" r:id="rId24"/>
    <p:sldId id="279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9353-B4B3-43AE-B0D6-433A856035E2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B9FE-A6E0-47B6-AD7F-A90C6B3E25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22A0C-AC17-47BC-9320-9EC591851B3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7A27C-C734-42A3-9781-E37999E10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27C-C734-42A3-9781-E37999E1033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E0F1D1-D435-4C52-A0B3-CB1968C2DFF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767F6D-95F8-4129-8E02-9BBD646E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64715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.rosminzdrav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8926" y="5357826"/>
            <a:ext cx="6000792" cy="85725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/>
              <a:t>Изъюрова</a:t>
            </a:r>
            <a:r>
              <a:rPr lang="ru-RU" dirty="0" smtClean="0"/>
              <a:t> Марьяна Васильевна</a:t>
            </a:r>
          </a:p>
          <a:p>
            <a:pPr algn="r"/>
            <a:r>
              <a:rPr lang="ru-RU" dirty="0" smtClean="0"/>
              <a:t>Заместитель главного врача </a:t>
            </a:r>
          </a:p>
          <a:p>
            <a:pPr algn="r"/>
            <a:r>
              <a:rPr lang="ru-RU" dirty="0" smtClean="0"/>
              <a:t>ГБУЗ РК «Сыктывкарская городская поликлиника №3»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2" y="642918"/>
            <a:ext cx="86439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Какие вакцины есть на сегодняшний день в России?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Вакцина «</a:t>
            </a:r>
            <a:r>
              <a:rPr lang="ru-RU" sz="4400" dirty="0" err="1" smtClean="0"/>
              <a:t>ГамКовидВак</a:t>
            </a:r>
            <a:r>
              <a:rPr lang="ru-RU" sz="4400" dirty="0" smtClean="0"/>
              <a:t>» 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    </a:t>
            </a:r>
            <a:r>
              <a:rPr lang="ru-RU" sz="4400" dirty="0" smtClean="0"/>
              <a:t>(Спутник </a:t>
            </a:r>
            <a:r>
              <a:rPr lang="en-US" sz="4400" dirty="0" smtClean="0"/>
              <a:t>V)</a:t>
            </a:r>
          </a:p>
          <a:p>
            <a:r>
              <a:rPr lang="ru-RU" sz="4400" dirty="0" smtClean="0"/>
              <a:t>Вакцина «</a:t>
            </a:r>
            <a:r>
              <a:rPr lang="ru-RU" sz="4400" dirty="0" err="1" smtClean="0"/>
              <a:t>ЭпиВакКорона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Вакцина «</a:t>
            </a:r>
            <a:r>
              <a:rPr lang="ru-RU" sz="4400" dirty="0" err="1" smtClean="0"/>
              <a:t>КовиВак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Спутник </a:t>
            </a:r>
            <a:r>
              <a:rPr lang="ru-RU" sz="4400" dirty="0" err="1" smtClean="0"/>
              <a:t>Лайт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FDB07B-4D38-4C33-B5ED-899F915E3C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572559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570941" cy="65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проходили и проходят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испытания вакцины?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    Исследование любых новых лекарств, в том числе    вакцин, происходит в два этапа:</a:t>
            </a:r>
          </a:p>
          <a:p>
            <a:pPr fontAlgn="base"/>
            <a:r>
              <a:rPr lang="ru-RU" dirty="0" smtClean="0"/>
              <a:t>Доклинический этап — проверка препарата на животных. Его цель — оценить возможную токсичность, безопасность и фармакологическую активность. В случае с вакциной — формирование иммунного ответа и его долгосрочность.</a:t>
            </a:r>
          </a:p>
          <a:p>
            <a:pPr fontAlgn="base"/>
            <a:r>
              <a:rPr lang="ru-RU" dirty="0" smtClean="0"/>
              <a:t>Клинический этап — проверка препарата на людях. Исследования делятся на три фазы. Сначала оценивают переносимость и иммуногенность (свойство антигена вызывать иммунный ответ), затем проводят подбор доз и режима введения. Наконец на III этапе оценивают эффективность препарата в подобранной дозировке. Безопасность проверяют на всех этапах.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ГамКовидВак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или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ЭпиВакКорона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857231"/>
          <a:ext cx="8798399" cy="540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86"/>
                <a:gridCol w="3278344"/>
                <a:gridCol w="116840"/>
                <a:gridCol w="3173029"/>
              </a:tblGrid>
              <a:tr h="6429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ГамКовидВак</a:t>
                      </a:r>
                      <a:r>
                        <a:rPr lang="ru-RU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(Спутник </a:t>
                      </a:r>
                      <a:r>
                        <a:rPr lang="en-US" dirty="0" smtClean="0"/>
                        <a:t>V)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/>
                    </a:p>
                  </a:txBody>
                  <a:tcPr/>
                </a:tc>
              </a:tr>
              <a:tr h="5174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Показания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Профилактика новой коронавирусной инфекции </a:t>
                      </a:r>
                      <a:r>
                        <a:rPr lang="en-US" dirty="0" smtClean="0"/>
                        <a:t>COVID-19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98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Возрастная</a:t>
                      </a:r>
                      <a:r>
                        <a:rPr lang="ru-RU" baseline="0" dirty="0" smtClean="0"/>
                        <a:t> категория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Лица, старше  18 лет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Схема введения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Двухкомпонентная с перерывом в 21 день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Двухкомпонентная</a:t>
                      </a:r>
                      <a:r>
                        <a:rPr lang="ru-RU" baseline="0" dirty="0" smtClean="0"/>
                        <a:t> с перерывом 14-21 день</a:t>
                      </a:r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Защитный</a:t>
                      </a:r>
                      <a:r>
                        <a:rPr lang="ru-RU" baseline="0" dirty="0" smtClean="0"/>
                        <a:t> титр антител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неизвестен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иммунитета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Неизвестна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465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97,6%, а от тяжелых форм-100%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r>
                        <a:rPr lang="ru-RU" baseline="0" dirty="0" smtClean="0"/>
                        <a:t> от тяжелых форм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465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хранения вакцины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выше минус 18 градусов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2 до 8 градусов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</a:rPr>
              <a:t>ГамКовидВак</a:t>
            </a:r>
            <a:r>
              <a:rPr lang="ru-RU" b="1" dirty="0" smtClean="0">
                <a:solidFill>
                  <a:schemeClr val="accent1"/>
                </a:solidFill>
              </a:rPr>
              <a:t> или </a:t>
            </a:r>
            <a:r>
              <a:rPr lang="ru-RU" b="1" dirty="0" err="1" smtClean="0">
                <a:solidFill>
                  <a:schemeClr val="accent1"/>
                </a:solidFill>
              </a:rPr>
              <a:t>ЭпиВакКорона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8472519" cy="517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173"/>
                <a:gridCol w="2824173"/>
                <a:gridCol w="2824173"/>
              </a:tblGrid>
              <a:tr h="736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ГамКовидВак</a:t>
                      </a:r>
                      <a:r>
                        <a:rPr lang="ru-RU" dirty="0" smtClean="0"/>
                        <a:t>  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(Спутник </a:t>
                      </a:r>
                      <a:r>
                        <a:rPr lang="en-US" dirty="0" smtClean="0"/>
                        <a:t> V)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/>
                    </a:p>
                  </a:txBody>
                  <a:tcPr/>
                </a:tc>
              </a:tr>
              <a:tr h="42655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Противопоказания: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Гиперчувствительность к компоненту препарата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65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Беременность и кормление грудью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5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Возраст до 18  лет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Тяжелые аллергические реакции</a:t>
                      </a:r>
                      <a:r>
                        <a:rPr lang="ru-RU" baseline="0" dirty="0" smtClean="0"/>
                        <a:t> в анамнезе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Тяжелые формы аллергических заболеваний</a:t>
                      </a:r>
                      <a:endParaRPr lang="ru-RU" dirty="0"/>
                    </a:p>
                  </a:txBody>
                  <a:tcPr/>
                </a:tc>
              </a:tr>
              <a:tr h="1051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Иммунодефицит</a:t>
                      </a:r>
                      <a:endParaRPr lang="ru-RU" dirty="0"/>
                    </a:p>
                  </a:txBody>
                  <a:tcPr/>
                </a:tc>
              </a:tr>
              <a:tr h="1051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Злокачественные заболевания крови и новообразования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1"/>
                </a:solidFill>
              </a:rPr>
              <a:t>ГамКовидВак</a:t>
            </a:r>
            <a:r>
              <a:rPr lang="ru-RU" b="1" dirty="0" smtClean="0">
                <a:solidFill>
                  <a:schemeClr val="accent1"/>
                </a:solidFill>
              </a:rPr>
              <a:t> или </a:t>
            </a:r>
            <a:r>
              <a:rPr lang="ru-RU" b="1" dirty="0" err="1" smtClean="0">
                <a:solidFill>
                  <a:schemeClr val="accent1"/>
                </a:solidFill>
              </a:rPr>
              <a:t>ЭпиВакКорона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214422"/>
          <a:ext cx="847251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173"/>
                <a:gridCol w="2824173"/>
                <a:gridCol w="2824173"/>
              </a:tblGrid>
              <a:tr h="635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ГамКовидВак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  (Спутник</a:t>
                      </a:r>
                      <a:r>
                        <a:rPr lang="en-US" dirty="0" smtClean="0"/>
                        <a:t> V)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/>
                    </a:p>
                  </a:txBody>
                  <a:tcPr/>
                </a:tc>
              </a:tr>
              <a:tr h="4722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Противопоказания: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острые инфекционные и неинфекционные заболевания, обострение хронических заболеваний - </a:t>
                      </a:r>
                      <a:r>
                        <a:rPr lang="ru-RU" u="sng" dirty="0" smtClean="0"/>
                        <a:t>вакцинацию проводят через 2-4 недели после выздоровления или ремиссии.</a:t>
                      </a:r>
                      <a:r>
                        <a:rPr lang="ru-RU" dirty="0" smtClean="0"/>
                        <a:t> При нетяжелых ОРВИ, острых инфекционных заболеваниях ЖКТ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вакцинацию </a:t>
                      </a:r>
                      <a:r>
                        <a:rPr lang="ru-RU" u="sng" dirty="0" smtClean="0"/>
                        <a:t>проводят после нормализации температуры;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острые инфекционные и неинфекционные заболевания, хронические заболевания в стадии обострения - прививки проводят 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ранее чем через месяц после выздоровления или ремиссии.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нетяжелых ОРВИ, острых инфекционных заболеваниях ЖКТ вакцинацию </a:t>
                      </a: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проводят после нормализации температуры;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5" y="285728"/>
          <a:ext cx="8858311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4619658"/>
                <a:gridCol w="2952770"/>
              </a:tblGrid>
              <a:tr h="647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ГамКовидВак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  (Спутник</a:t>
                      </a:r>
                      <a:r>
                        <a:rPr lang="en-US" dirty="0" smtClean="0"/>
                        <a:t> V)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/>
                    </a:p>
                  </a:txBody>
                  <a:tcPr/>
                </a:tc>
              </a:tr>
              <a:tr h="5639400">
                <a:tc>
                  <a:txBody>
                    <a:bodyPr/>
                    <a:lstStyle/>
                    <a:p>
                      <a:r>
                        <a:rPr lang="ru-RU" dirty="0" smtClean="0"/>
                        <a:t>Побочные явления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Чаще других могут развиться кратковременные общие (непродолжительный </a:t>
                      </a:r>
                      <a:r>
                        <a:rPr lang="ru-RU" u="sng" dirty="0" smtClean="0"/>
                        <a:t>гриппоподобный синдром,</a:t>
                      </a:r>
                      <a:r>
                        <a:rPr lang="ru-RU" dirty="0" smtClean="0"/>
                        <a:t> характеризующийся ознобом, повышением температуры тела, артралгией, миалгией, астенией, общим недомоганием, головной болью) и </a:t>
                      </a:r>
                      <a:r>
                        <a:rPr lang="ru-RU" u="sng" dirty="0" smtClean="0"/>
                        <a:t>местные</a:t>
                      </a:r>
                      <a:r>
                        <a:rPr lang="ru-RU" dirty="0" smtClean="0"/>
                        <a:t> (болезненность в месте инъекции, гиперемия, отечность) реакции). Реже отмечаются тошнота, диспепсия, снижение аппетита, иногда - увеличение регионарных </a:t>
                      </a:r>
                      <a:r>
                        <a:rPr lang="ru-RU" dirty="0" err="1" smtClean="0"/>
                        <a:t>лимфоузлов</a:t>
                      </a:r>
                      <a:r>
                        <a:rPr lang="ru-RU" dirty="0" smtClean="0"/>
                        <a:t>. У некоторых пациентов возможно развитие аллергических реакций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Местные реакции: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часто - боль в месте введения.</a:t>
                      </a:r>
                    </a:p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Общие реакции: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часто - кратковременное повышение температуры тела не выше 38.5°С.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любые из указанных в инструкции побочных эффектов усугубляются или пациент заметил любые другие побочные эффекты, не указанные в инструкции, он должен сообщить об этом врачу.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Где можно сделать прививку?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72560" cy="56167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 предварительной записи</a:t>
            </a:r>
            <a:r>
              <a:rPr lang="en-US" b="1" dirty="0" smtClean="0"/>
              <a:t> (</a:t>
            </a:r>
            <a:r>
              <a:rPr lang="ru-RU" b="1" dirty="0" smtClean="0"/>
              <a:t>вакцина Спутник </a:t>
            </a:r>
            <a:r>
              <a:rPr lang="en-US" b="1" dirty="0" smtClean="0"/>
              <a:t>V)</a:t>
            </a:r>
            <a:endParaRPr lang="ru-RU" b="1" dirty="0" smtClean="0"/>
          </a:p>
          <a:p>
            <a:r>
              <a:rPr lang="ru-RU" dirty="0" smtClean="0"/>
              <a:t>ул.Коммунистическая, д.41</a:t>
            </a:r>
          </a:p>
          <a:p>
            <a:r>
              <a:rPr lang="ru-RU" dirty="0" smtClean="0"/>
              <a:t>Ул.Ленина, д.75 А</a:t>
            </a:r>
          </a:p>
          <a:p>
            <a:r>
              <a:rPr lang="ru-RU" dirty="0" smtClean="0"/>
              <a:t>Октябрьский проспект, 178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b="1" dirty="0" smtClean="0"/>
              <a:t>Без записи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ru-RU" b="1" dirty="0" smtClean="0"/>
              <a:t>вакцина Спутник </a:t>
            </a:r>
            <a:r>
              <a:rPr lang="en-US" b="1" dirty="0" smtClean="0"/>
              <a:t>V</a:t>
            </a:r>
            <a:r>
              <a:rPr lang="ru-RU" b="1" dirty="0" smtClean="0"/>
              <a:t> и </a:t>
            </a:r>
            <a:r>
              <a:rPr lang="ru-RU" b="1" dirty="0" err="1" smtClean="0"/>
              <a:t>ЭпиВакКорона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ул.Ленина , 49  (ГУП «Аптеки») </a:t>
            </a:r>
          </a:p>
          <a:p>
            <a:pPr>
              <a:buNone/>
            </a:pPr>
            <a:r>
              <a:rPr lang="ru-RU" dirty="0" smtClean="0"/>
              <a:t>(Часы </a:t>
            </a:r>
            <a:r>
              <a:rPr lang="ru-RU" dirty="0" err="1" smtClean="0"/>
              <a:t>работы:ежедневно</a:t>
            </a:r>
            <a:r>
              <a:rPr lang="ru-RU" dirty="0" smtClean="0"/>
              <a:t> с 8-00 до 19-30, </a:t>
            </a:r>
          </a:p>
          <a:p>
            <a:pPr>
              <a:buNone/>
            </a:pPr>
            <a:r>
              <a:rPr lang="ru-RU" dirty="0" smtClean="0"/>
              <a:t>в субботу и воскресенье-с 10-00 до 16-00)</a:t>
            </a:r>
          </a:p>
          <a:p>
            <a:pPr>
              <a:buNone/>
            </a:pPr>
            <a:r>
              <a:rPr lang="ru-RU" sz="2000" b="1" i="1" dirty="0" smtClean="0"/>
              <a:t>При себе иметь паспорт, медицинский полис, СНИЛС.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Порядок  вакцинации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043890" cy="5330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Оформление информированного добровольного согласия</a:t>
            </a:r>
          </a:p>
          <a:p>
            <a:r>
              <a:rPr lang="ru-RU" dirty="0" smtClean="0"/>
              <a:t> Оформление анкеты </a:t>
            </a:r>
          </a:p>
          <a:p>
            <a:r>
              <a:rPr lang="ru-RU" dirty="0" smtClean="0"/>
              <a:t>Осмотр врачом (фельдшером)</a:t>
            </a:r>
          </a:p>
          <a:p>
            <a:r>
              <a:rPr lang="ru-RU" dirty="0" smtClean="0"/>
              <a:t>Введение вакцины</a:t>
            </a:r>
          </a:p>
          <a:p>
            <a:r>
              <a:rPr lang="ru-RU" dirty="0" smtClean="0"/>
              <a:t>Наблюдение в течение 30 мин</a:t>
            </a:r>
          </a:p>
          <a:p>
            <a:r>
              <a:rPr lang="ru-RU" dirty="0" smtClean="0"/>
              <a:t> Введение информации в Федеральный регистр вакцинированных</a:t>
            </a:r>
          </a:p>
          <a:p>
            <a:r>
              <a:rPr lang="ru-RU" dirty="0" smtClean="0"/>
              <a:t>Гражданин получает оповещение на портале «</a:t>
            </a:r>
            <a:r>
              <a:rPr lang="ru-RU" dirty="0" err="1" smtClean="0"/>
              <a:t>Госуслуги</a:t>
            </a:r>
            <a:r>
              <a:rPr lang="ru-RU" dirty="0" smtClean="0"/>
              <a:t>»  и возможность ведения дневника самонаблюдения</a:t>
            </a:r>
          </a:p>
          <a:p>
            <a:r>
              <a:rPr lang="ru-RU" dirty="0" smtClean="0"/>
              <a:t>После введения второй дозы вакцины на портале «</a:t>
            </a:r>
            <a:r>
              <a:rPr lang="ru-RU" dirty="0" err="1" smtClean="0"/>
              <a:t>Госуслуги</a:t>
            </a:r>
            <a:r>
              <a:rPr lang="ru-RU" dirty="0" smtClean="0"/>
              <a:t>» формируется сертификат о вакцинации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3797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Приказ Министерства здравоохранения РФ от 21 марта 2014 г. N 125н "Об утверждении национального календаря профилактических прививок и календаря профилактических прививок по эпидемическим показаниям"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(с изменениями и дополнениями)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38" y="3357562"/>
          <a:ext cx="8072438" cy="321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19"/>
                <a:gridCol w="4036219"/>
              </a:tblGrid>
              <a:tr h="3214709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N 1</a:t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 </a:t>
                      </a:r>
                      <a:r>
                        <a:rPr kumimoji="0" lang="ru-RU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приказу</a:t>
                      </a: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Министерства здравоохранения РФ</a:t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21 марта 2014 г. N 125н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Национальный календарь профилактических прививок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N 2</a:t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 </a:t>
                      </a:r>
                      <a:r>
                        <a:rPr kumimoji="0" lang="ru-RU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приказу</a:t>
                      </a: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Министерства здравоохранения РФ</a:t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21 марта 2014 г. N 125н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Календарь профилактических прививок по эпидемическим показаниям</a:t>
                      </a:r>
                    </a:p>
                    <a:p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Нужно ли проходить дополнительное обследование перед вакцинацией?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r>
              <a:rPr lang="ru-RU" dirty="0" smtClean="0"/>
              <a:t>Письмо Министерства здравоохранения РФ от 15.01.2021г № 1/И/1-155 от 15.01.2021г</a:t>
            </a:r>
          </a:p>
          <a:p>
            <a:pPr algn="just">
              <a:buNone/>
            </a:pPr>
            <a:r>
              <a:rPr lang="ru-RU" dirty="0" smtClean="0"/>
              <a:t>«</a:t>
            </a:r>
            <a:r>
              <a:rPr lang="ru-RU" i="1" dirty="0" smtClean="0"/>
              <a:t>Проведение лабораторных исследований на наличие</a:t>
            </a:r>
          </a:p>
          <a:p>
            <a:pPr algn="just">
              <a:buNone/>
            </a:pPr>
            <a:r>
              <a:rPr lang="ru-RU" i="1" dirty="0" err="1" smtClean="0"/>
              <a:t>иммунноглобулинов</a:t>
            </a:r>
            <a:r>
              <a:rPr lang="ru-RU" i="1" dirty="0" smtClean="0"/>
              <a:t> классов </a:t>
            </a:r>
            <a:r>
              <a:rPr lang="en-US" i="1" dirty="0" smtClean="0"/>
              <a:t>G </a:t>
            </a:r>
            <a:r>
              <a:rPr lang="ru-RU" i="1" dirty="0" smtClean="0"/>
              <a:t>и </a:t>
            </a:r>
            <a:r>
              <a:rPr lang="en-US" i="1" dirty="0" smtClean="0"/>
              <a:t>M</a:t>
            </a:r>
            <a:r>
              <a:rPr lang="ru-RU" i="1" dirty="0" smtClean="0"/>
              <a:t> к вирусу </a:t>
            </a:r>
            <a:r>
              <a:rPr lang="en-US" i="1" dirty="0" smtClean="0"/>
              <a:t>SARS-CoV-2</a:t>
            </a:r>
            <a:r>
              <a:rPr lang="ru-RU" i="1" dirty="0" smtClean="0"/>
              <a:t> </a:t>
            </a:r>
            <a:r>
              <a:rPr lang="ru-RU" b="1" i="1" u="sng" dirty="0" smtClean="0"/>
              <a:t>не является обязательным</a:t>
            </a:r>
            <a:r>
              <a:rPr lang="ru-RU" i="1" dirty="0" smtClean="0"/>
              <a:t>.</a:t>
            </a:r>
          </a:p>
          <a:p>
            <a:pPr algn="just">
              <a:buNone/>
            </a:pPr>
            <a:r>
              <a:rPr lang="ru-RU" i="1" dirty="0" smtClean="0"/>
              <a:t>Исследование биоматериала из </a:t>
            </a:r>
            <a:r>
              <a:rPr lang="ru-RU" i="1" dirty="0" err="1" smtClean="0"/>
              <a:t>носо-и</a:t>
            </a:r>
            <a:r>
              <a:rPr lang="ru-RU" i="1" dirty="0" smtClean="0"/>
              <a:t> ротоглотки методом ПЦР на наличие вируса </a:t>
            </a:r>
            <a:r>
              <a:rPr lang="en-US" i="1" dirty="0" smtClean="0"/>
              <a:t>SARS-CoV-2</a:t>
            </a:r>
            <a:r>
              <a:rPr lang="ru-RU" i="1" dirty="0" smtClean="0"/>
              <a:t> </a:t>
            </a:r>
            <a:r>
              <a:rPr lang="ru-RU" i="1" dirty="0" smtClean="0"/>
              <a:t> проводится только при наличии положительного эпидемиологического анамнеза (контакт с больными с инфекционными заболеваниями в течение последних 14 дней)»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Что делать, если после вакцинации поднялась высокая температура или появились другие побочные реакции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401080" cy="4759464"/>
          </a:xfrm>
        </p:spPr>
        <p:txBody>
          <a:bodyPr/>
          <a:lstStyle/>
          <a:p>
            <a:r>
              <a:rPr lang="ru-RU" dirty="0" smtClean="0"/>
              <a:t>После вакцинации возможны индивидуальные реакции организма. Повышение температуры в первые три дня после введения вакцины обычно не превышает 37,5 С°. При более высокой температуре и плохом самочувствии можно принять нестероидные противовоспалительные средства (парацетамол)</a:t>
            </a:r>
          </a:p>
          <a:p>
            <a:r>
              <a:rPr lang="ru-RU" dirty="0" smtClean="0"/>
              <a:t> К врачу следует обращаться в том случае, если реакция на вакцину является продолжительной (более 3х дней); при возникновении тяжелых аллергических реакций (крапивница, отек </a:t>
            </a:r>
            <a:r>
              <a:rPr lang="ru-RU" dirty="0" err="1" smtClean="0"/>
              <a:t>Квинке</a:t>
            </a:r>
            <a:r>
              <a:rPr lang="ru-RU" dirty="0" smtClean="0"/>
              <a:t>), при повышении температуры тела выше 39 градусов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Где взять сведения о том, что человек привился?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сайте «</a:t>
            </a:r>
            <a:r>
              <a:rPr lang="ru-RU" dirty="0" err="1" smtClean="0"/>
              <a:t>Госуслуг</a:t>
            </a:r>
            <a:r>
              <a:rPr lang="ru-RU" dirty="0" smtClean="0"/>
              <a:t>» сертификат о пройденной вакцинации (на русском и английском языке, имеет </a:t>
            </a:r>
            <a:r>
              <a:rPr lang="en-US" dirty="0" smtClean="0"/>
              <a:t>QR-</a:t>
            </a:r>
            <a:r>
              <a:rPr lang="ru-RU" dirty="0" smtClean="0"/>
              <a:t>код)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Где взять сведения о том, что человек привился?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14488"/>
            <a:ext cx="3657600" cy="4533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Сертификат о профилактических прививках (форма 156/у-93), утвержденный Приказом Минздрава РФ </a:t>
            </a:r>
            <a:r>
              <a:rPr lang="en-US" dirty="0" smtClean="0"/>
              <a:t>N</a:t>
            </a:r>
            <a:r>
              <a:rPr lang="ru-RU" dirty="0" smtClean="0"/>
              <a:t> 220 от 17.09.93 «О мерах по развитию и совершенствованию инфекционной службы в Российской Федерации».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858" y="1643050"/>
            <a:ext cx="3064290" cy="46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Где еще имеется информация о вакцинации?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873752"/>
          </a:xfrm>
        </p:spPr>
        <p:txBody>
          <a:bodyPr/>
          <a:lstStyle/>
          <a:p>
            <a:r>
              <a:rPr lang="ru-RU" sz="2800" dirty="0" err="1" smtClean="0"/>
              <a:t>Стопкоронавирус.РФ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Официальный сайт Министерства здравоохранения РФ  (</a:t>
            </a:r>
            <a:r>
              <a:rPr lang="en-US" sz="2800" dirty="0" smtClean="0">
                <a:hlinkClick r:id="rId2"/>
              </a:rPr>
              <a:t>https://covid19.rosminzdrav.ru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Официальный сайт ГБУЗ РК «Сыктывкарская городская поликлиника №3» (</a:t>
            </a:r>
            <a:r>
              <a:rPr lang="en-US" sz="2800" dirty="0" smtClean="0"/>
              <a:t>www.polik3.ru)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лассный час на тему: &quot;Азбука здоровья&quot;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22" cy="62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572560" cy="61167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Календарь профилактических прививок по эпидемическим показаниям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 изменениями и дополнениями от:16 июня 2016 г., 13 апреля 2017 г., 19 февраля 2019 г., 9 декабря 2020 г., 3 февраля 2021 г.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К приоритету 1-го уровня относятся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лица в возрасте 60 лет и старше;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взрослые, работающие по отдельным профессиям и должностям:</a:t>
            </a:r>
          </a:p>
          <a:p>
            <a:r>
              <a:rPr lang="ru-RU" sz="2000" b="1" dirty="0" smtClean="0"/>
              <a:t>работники медицинских, образовательных организаций, организаций социального обслуживания и многофункциональных центров;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лица, проживающие в организациях социального обслуживания;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лица с хроническими заболеваниями, в том числе с заболеваниями </a:t>
            </a:r>
            <a:r>
              <a:rPr lang="ru-RU" sz="2000" b="1" dirty="0" err="1" smtClean="0"/>
              <a:t>бронхолегочной</a:t>
            </a:r>
            <a:r>
              <a:rPr lang="ru-RU" sz="2000" b="1" dirty="0" smtClean="0"/>
              <a:t> системы, </a:t>
            </a:r>
            <a:r>
              <a:rPr lang="ru-RU" sz="2000" b="1" dirty="0" err="1" smtClean="0"/>
              <a:t>сердечно-сосудистыми</a:t>
            </a:r>
            <a:r>
              <a:rPr lang="ru-RU" sz="2000" b="1" dirty="0" smtClean="0"/>
              <a:t> заболеваниями, сахарным диабетом и ожирением;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граждане, проживающие в городах с численностью населения 1 млн. и более.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Календарь профилактических прививок по эпидемическим показаниям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изменениями и дополнениями от:16 июня 2016 г., 13 апреля 2017 г., 19 февраля 2019 г., 9 декабря 2020 г., 3 февраля 2021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1600" b="1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 приоритету 2-го уровня относятся:</a:t>
            </a:r>
          </a:p>
          <a:p>
            <a:r>
              <a:rPr lang="ru-RU" b="1" dirty="0" smtClean="0"/>
              <a:t>взрослые, работающие по отдельным профессиям и должностям:</a:t>
            </a:r>
          </a:p>
          <a:p>
            <a:pPr>
              <a:buNone/>
            </a:pPr>
            <a:r>
              <a:rPr lang="ru-RU" b="1" dirty="0" smtClean="0"/>
              <a:t>   работники организаций транспорта и энергетики, сотрудники правоохранительных органов, государственных контрольных органов в пунктах пропуска через государственную границу;</a:t>
            </a:r>
          </a:p>
          <a:p>
            <a:r>
              <a:rPr lang="ru-RU" b="1" dirty="0" smtClean="0"/>
              <a:t>лица, работающие вахтовым методом;</a:t>
            </a:r>
          </a:p>
          <a:p>
            <a:r>
              <a:rPr lang="ru-RU" b="1" dirty="0" smtClean="0"/>
              <a:t>волонтеры; </a:t>
            </a:r>
          </a:p>
          <a:p>
            <a:r>
              <a:rPr lang="ru-RU" b="1" dirty="0" smtClean="0"/>
              <a:t>военнослужащие;</a:t>
            </a:r>
          </a:p>
          <a:p>
            <a:r>
              <a:rPr lang="ru-RU" b="1" dirty="0" smtClean="0"/>
              <a:t>работники организаций сферы предоставления услуг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Календарь профилактических прививок по эпидемическим показаниям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изменениями и дополнениями от:16 июня 2016 г., 13 апреля 2017 г., 19 февраля 2019 г., 9 декабря 2020 г., 3 февраля 2021 г.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К приоритету 3-го уровня относятся:</a:t>
            </a:r>
          </a:p>
          <a:p>
            <a:r>
              <a:rPr lang="ru-RU" b="1" dirty="0" smtClean="0"/>
              <a:t>государственные гражданские и муниципальные служащие;</a:t>
            </a:r>
          </a:p>
          <a:p>
            <a:r>
              <a:rPr lang="ru-RU" b="1" dirty="0" smtClean="0"/>
              <a:t>обучающиеся в профессиональных образовательных организациях и образовательных организациях высшего образования старше 18 лет;</a:t>
            </a:r>
          </a:p>
          <a:p>
            <a:r>
              <a:rPr lang="ru-RU" b="1" dirty="0" smtClean="0"/>
              <a:t>лица, подлежащие призыву на военную службу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Коллективный иммунитет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319_1\Desktop\langru-800px-Herd_immunity.svg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8072438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Заразность»  при разных инфекционных заболеваниях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</a:rPr>
              <a:t>или базовое репродуктивное число</a:t>
            </a:r>
            <a:endParaRPr lang="ru-RU" sz="2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5" y="1643052"/>
          <a:ext cx="8215368" cy="483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9"/>
                <a:gridCol w="3143272"/>
                <a:gridCol w="2928957"/>
              </a:tblGrid>
              <a:tr h="721165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Путь передачи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лиц, которое заразится от одного заболевшего</a:t>
                      </a:r>
                      <a:endParaRPr lang="ru-RU" dirty="0"/>
                    </a:p>
                  </a:txBody>
                  <a:tcPr/>
                </a:tc>
              </a:tr>
              <a:tr h="742057">
                <a:tc>
                  <a:txBody>
                    <a:bodyPr/>
                    <a:lstStyle/>
                    <a:p>
                      <a:r>
                        <a:rPr lang="ru-RU" dirty="0" smtClean="0"/>
                        <a:t>КОРЬ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Воздушно-капельный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12-18</a:t>
                      </a:r>
                      <a:endParaRPr lang="ru-RU" b="1" dirty="0"/>
                    </a:p>
                  </a:txBody>
                  <a:tcPr/>
                </a:tc>
              </a:tr>
              <a:tr h="1060082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КРАСНУХА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Воздушно-капельный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5-7</a:t>
                      </a:r>
                      <a:endParaRPr lang="ru-RU" b="1" dirty="0"/>
                    </a:p>
                  </a:txBody>
                  <a:tcPr/>
                </a:tc>
              </a:tr>
              <a:tr h="1060082">
                <a:tc>
                  <a:txBody>
                    <a:bodyPr/>
                    <a:lstStyle/>
                    <a:p>
                      <a:r>
                        <a:rPr lang="ru-RU" dirty="0" smtClean="0"/>
                        <a:t>КОВИД-19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Воздушно-капельный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3-5   (23*)</a:t>
                      </a:r>
                      <a:endParaRPr lang="ru-RU" b="1" dirty="0"/>
                    </a:p>
                  </a:txBody>
                  <a:tcPr/>
                </a:tc>
              </a:tr>
              <a:tr h="1060082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Воздушно-капельный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1-2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Статистика вакцинации от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коронавируса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России,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b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РК , в ГБУЗ РК «СГП №3»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643998" cy="533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На 11.05.2021г по России :</a:t>
            </a:r>
          </a:p>
          <a:p>
            <a:pPr>
              <a:buNone/>
            </a:pPr>
            <a:r>
              <a:rPr lang="ru-RU" b="1" dirty="0" smtClean="0"/>
              <a:t>13 484 167 чел.</a:t>
            </a:r>
            <a:r>
              <a:rPr lang="ru-RU" dirty="0" smtClean="0"/>
              <a:t> (</a:t>
            </a:r>
            <a:r>
              <a:rPr lang="ru-RU" dirty="0" smtClean="0">
                <a:solidFill>
                  <a:srgbClr val="FF0000"/>
                </a:solidFill>
              </a:rPr>
              <a:t>9.22% </a:t>
            </a:r>
            <a:r>
              <a:rPr lang="ru-RU" dirty="0" smtClean="0"/>
              <a:t>от населения) - привито одним компонентом вакцины</a:t>
            </a:r>
          </a:p>
          <a:p>
            <a:pPr>
              <a:buNone/>
            </a:pPr>
            <a:r>
              <a:rPr lang="ru-RU" b="1" dirty="0" smtClean="0"/>
              <a:t>8 871 007 чел.</a:t>
            </a:r>
            <a:r>
              <a:rPr lang="ru-RU" dirty="0" smtClean="0"/>
              <a:t> (</a:t>
            </a:r>
            <a:r>
              <a:rPr lang="ru-RU" dirty="0" smtClean="0">
                <a:solidFill>
                  <a:srgbClr val="FF0000"/>
                </a:solidFill>
              </a:rPr>
              <a:t>6.07% </a:t>
            </a:r>
            <a:r>
              <a:rPr lang="ru-RU" dirty="0" smtClean="0"/>
              <a:t>от населения) - полностью привито</a:t>
            </a:r>
            <a:endParaRPr lang="en-US" dirty="0" smtClean="0"/>
          </a:p>
          <a:p>
            <a:pPr algn="ctr">
              <a:buNone/>
            </a:pPr>
            <a:r>
              <a:rPr lang="ru-RU" b="1" dirty="0" smtClean="0"/>
              <a:t>Статистика вакцинации от COVID-19 в Коми</a:t>
            </a:r>
          </a:p>
          <a:p>
            <a:pPr>
              <a:buNone/>
            </a:pPr>
            <a:r>
              <a:rPr lang="ru-RU" b="1" dirty="0" smtClean="0"/>
              <a:t>80 742чел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(12,7% </a:t>
            </a:r>
            <a:r>
              <a:rPr lang="ru-RU" dirty="0" smtClean="0"/>
              <a:t>от населения) - привито хотя бы одним компонентом вакцины</a:t>
            </a:r>
          </a:p>
          <a:p>
            <a:pPr>
              <a:buNone/>
            </a:pPr>
            <a:r>
              <a:rPr lang="ru-RU" b="1" dirty="0" smtClean="0"/>
              <a:t>51 936чел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8,2% </a:t>
            </a:r>
            <a:r>
              <a:rPr lang="ru-RU" dirty="0" smtClean="0"/>
              <a:t>от населения) - полностью привито</a:t>
            </a:r>
          </a:p>
          <a:p>
            <a:pPr algn="ctr">
              <a:buNone/>
            </a:pPr>
            <a:r>
              <a:rPr lang="ru-RU" b="1" dirty="0" smtClean="0"/>
              <a:t>По ГБУЗ РК «СГП №3»</a:t>
            </a:r>
          </a:p>
          <a:p>
            <a:pPr>
              <a:buNone/>
            </a:pPr>
            <a:r>
              <a:rPr lang="ru-RU" b="1" dirty="0" smtClean="0"/>
              <a:t>15 </a:t>
            </a:r>
            <a:r>
              <a:rPr lang="ru-RU" b="1" dirty="0" smtClean="0"/>
              <a:t>917 </a:t>
            </a:r>
            <a:r>
              <a:rPr lang="ru-RU" b="1" dirty="0" smtClean="0"/>
              <a:t>чел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10,6% </a:t>
            </a:r>
            <a:r>
              <a:rPr lang="ru-RU" dirty="0" smtClean="0"/>
              <a:t>от населения)-привито одним компонентом вакцины</a:t>
            </a:r>
          </a:p>
          <a:p>
            <a:pPr>
              <a:buNone/>
            </a:pPr>
            <a:r>
              <a:rPr lang="ru-RU" b="1" dirty="0" smtClean="0"/>
              <a:t>11 </a:t>
            </a:r>
            <a:r>
              <a:rPr lang="ru-RU" b="1" dirty="0" smtClean="0"/>
              <a:t>619 чел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7,4% </a:t>
            </a:r>
            <a:r>
              <a:rPr lang="ru-RU" dirty="0" smtClean="0"/>
              <a:t>от населения) полностью привито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961</Words>
  <Application>Microsoft Office PowerPoint</Application>
  <PresentationFormat>Экран (4:3)</PresentationFormat>
  <Paragraphs>164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Слайд 1</vt:lpstr>
      <vt:lpstr>          Приказ Министерства здравоохранения РФ от 21 марта 2014 г. N 125н "Об утверждении национального календаря профилактических прививок и календаря профилактических прививок по эпидемическим показаниям"  (с изменениями и дополнениями)  </vt:lpstr>
      <vt:lpstr>              </vt:lpstr>
      <vt:lpstr>Календарь профилактических прививок по эпидемическим показаниям С изменениями и дополнениями от:16 июня 2016 г., 13 апреля 2017 г., 19 февраля 2019 г., 9 декабря 2020 г., 3 февраля 2021 г. </vt:lpstr>
      <vt:lpstr>Календарь профилактических прививок по эпидемическим показаниям С изменениями и дополнениями от:16 июня 2016 г., 13 апреля 2017 г., 19 февраля 2019 г., 9 декабря 2020 г., 3 февраля 2021 г.</vt:lpstr>
      <vt:lpstr>Коллективный иммунитет</vt:lpstr>
      <vt:lpstr>«Заразность»  при разных инфекционных заболеваниях  или базовое репродуктивное число</vt:lpstr>
      <vt:lpstr> </vt:lpstr>
      <vt:lpstr>Статистика вакцинации от коронавируса  в России, b РК , в ГБУЗ РК «СГП №3» </vt:lpstr>
      <vt:lpstr>Какие вакцины есть на сегодняшний день в России?</vt:lpstr>
      <vt:lpstr>Слайд 11</vt:lpstr>
      <vt:lpstr>Слайд 12</vt:lpstr>
      <vt:lpstr>Как проходили и проходят  испытания вакцины? </vt:lpstr>
      <vt:lpstr>ГамКовидВак или ЭпиВакКорона?</vt:lpstr>
      <vt:lpstr>ГамКовидВак или ЭпиВакКорона?</vt:lpstr>
      <vt:lpstr>ГамКовидВак или ЭпиВакКорона?</vt:lpstr>
      <vt:lpstr>Слайд 17</vt:lpstr>
      <vt:lpstr>Где можно сделать прививку?</vt:lpstr>
      <vt:lpstr>Порядок  вакцинации</vt:lpstr>
      <vt:lpstr>Нужно ли проходить дополнительное обследование перед вакцинацией?</vt:lpstr>
      <vt:lpstr>Что делать, если после вакцинации поднялась высокая температура или появились другие побочные реакции? </vt:lpstr>
      <vt:lpstr>Где взять сведения о том, что человек привился?</vt:lpstr>
      <vt:lpstr>Где взять сведения о том, что человек привился?</vt:lpstr>
      <vt:lpstr>Где еще имеется информация о вакцинации?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k319_1</dc:creator>
  <cp:lastModifiedBy>k319_1</cp:lastModifiedBy>
  <cp:revision>122</cp:revision>
  <dcterms:created xsi:type="dcterms:W3CDTF">2021-04-26T10:20:27Z</dcterms:created>
  <dcterms:modified xsi:type="dcterms:W3CDTF">2021-05-12T06:21:48Z</dcterms:modified>
</cp:coreProperties>
</file>